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346" r:id="rId3"/>
    <p:sldId id="347" r:id="rId4"/>
    <p:sldId id="358" r:id="rId5"/>
    <p:sldId id="359" r:id="rId6"/>
    <p:sldId id="348" r:id="rId7"/>
    <p:sldId id="360" r:id="rId8"/>
    <p:sldId id="349" r:id="rId9"/>
    <p:sldId id="350" r:id="rId10"/>
    <p:sldId id="351" r:id="rId11"/>
    <p:sldId id="352" r:id="rId12"/>
    <p:sldId id="353" r:id="rId13"/>
    <p:sldId id="354" r:id="rId14"/>
    <p:sldId id="355" r:id="rId15"/>
    <p:sldId id="36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C6B"/>
    <a:srgbClr val="0067A5"/>
    <a:srgbClr val="1A2985"/>
    <a:srgbClr val="2C9E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91"/>
    <p:restoredTop sz="69211" autoAdjust="0"/>
  </p:normalViewPr>
  <p:slideViewPr>
    <p:cSldViewPr snapToGrid="0" snapToObjects="1">
      <p:cViewPr varScale="1">
        <p:scale>
          <a:sx n="64" d="100"/>
          <a:sy n="64" d="100"/>
        </p:scale>
        <p:origin x="108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2.png>
</file>

<file path=ppt/media/image3.tif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41824-31FA-024E-9DC8-44FE34E82CB2}" type="datetimeFigureOut">
              <a:rPr lang="en-US" smtClean="0"/>
              <a:t>2/22/18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859A8B-C154-974E-B9D9-AB0B81053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27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59A8B-C154-974E-B9D9-AB0B81053B36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47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59A8B-C154-974E-B9D9-AB0B81053B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762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Precision:</a:t>
            </a:r>
            <a:r>
              <a:rPr lang="en-US" baseline="0" dirty="0"/>
              <a:t> laser excitation e.g. energy output, acoustic detection e.g. ultrasound coupling, physiology e.g. respiration rate, data handling e.g. image reconstruction method</a:t>
            </a:r>
          </a:p>
          <a:p>
            <a:r>
              <a:rPr lang="en-US" baseline="0" dirty="0"/>
              <a:t>Accuracy: data handling e.g. image reconstruction method, spectral analysis method</a:t>
            </a:r>
          </a:p>
          <a:p>
            <a:r>
              <a:rPr lang="en-US" baseline="0" dirty="0"/>
              <a:t>Availability: regulatory approvals of device, licenses for software on remote computers</a:t>
            </a:r>
          </a:p>
          <a:p>
            <a:r>
              <a:rPr lang="en-US" baseline="0" dirty="0"/>
              <a:t>Model systems: phantoms, mice</a:t>
            </a:r>
          </a:p>
          <a:p>
            <a:r>
              <a:rPr lang="en-US" baseline="0" dirty="0"/>
              <a:t>Types of measurements: repeated measurements over time (days, weeks, months), repeated measurements in the same subject and in different subjects, across different systems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59A8B-C154-974E-B9D9-AB0B81053B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152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Depth rolled into FOV and sensitivity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859A8B-C154-974E-B9D9-AB0B81053B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056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AEF4B-BB9D-B444-90F1-9E354A9C1BBF}" type="datetime1">
              <a:rPr lang="en-GB" smtClean="0"/>
              <a:t>22/02/2018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899B3-CE77-CD42-BE38-D84602B4DFA9}" type="datetime1">
              <a:rPr lang="en-GB" smtClean="0"/>
              <a:t>22/02/2018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5283B-808A-C34E-9292-BC82438EBFA2}" type="datetime1">
              <a:rPr lang="en-GB" smtClean="0"/>
              <a:t>22/02/2018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6CE75-03EF-4140-971E-CABE28863EC8}" type="datetime1">
              <a:rPr lang="en-GB" smtClean="0"/>
              <a:t>22/02/2018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52926" y="365125"/>
            <a:ext cx="11470106" cy="132556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F2F1-4DA9-7743-93F9-CEE77BEED175}" type="datetime1">
              <a:rPr lang="en-GB" smtClean="0"/>
              <a:t>22/02/2018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932D-6A53-8040-B626-EDAA2DCD847B}" type="datetime1">
              <a:rPr lang="en-GB" smtClean="0"/>
              <a:t>22/02/2018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37BA0-D9CB-9B48-8090-C3929B3F349B}" type="datetime1">
              <a:rPr lang="en-GB" smtClean="0"/>
              <a:t>22/02/2018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926" y="365125"/>
            <a:ext cx="11470106" cy="132556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CA9D8-E41A-E34F-BC36-4D38A006BB5B}" type="datetime1">
              <a:rPr lang="en-GB" smtClean="0"/>
              <a:t>22/02/2018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975B7-00D0-D247-A879-D231617302CF}" type="datetime1">
              <a:rPr lang="en-GB" smtClean="0"/>
              <a:t>22/02/2018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174CF-6B2F-8D45-8453-2AF26E3C1EAC}" type="datetime1">
              <a:rPr lang="en-GB" smtClean="0"/>
              <a:t>22/02/2018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3360F-DDF0-1648-9C3E-91F6A5BB08E2}" type="datetime1">
              <a:rPr lang="en-GB" smtClean="0"/>
              <a:t>22/02/2018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05116-A245-3D45-8831-19A33507373E}" type="datetime1">
              <a:rPr lang="en-GB" smtClean="0"/>
              <a:t>22/02/2018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46B53-854B-3446-B775-3F8961FA9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mailto:seb53@cam.ac.uk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278017"/>
            <a:ext cx="9448800" cy="1886343"/>
          </a:xfrm>
        </p:spPr>
        <p:txBody>
          <a:bodyPr>
            <a:normAutofit fontScale="90000"/>
          </a:bodyPr>
          <a:lstStyle/>
          <a:p>
            <a:r>
              <a:rPr lang="en-US" sz="4200" dirty="0">
                <a:solidFill>
                  <a:schemeClr val="accent1"/>
                </a:solidFill>
              </a:rPr>
              <a:t>Proposal for an </a:t>
            </a:r>
            <a:br>
              <a:rPr lang="en-US" sz="4200" dirty="0">
                <a:solidFill>
                  <a:schemeClr val="accent1"/>
                </a:solidFill>
              </a:rPr>
            </a:br>
            <a:r>
              <a:rPr lang="en-US" sz="4200" dirty="0">
                <a:solidFill>
                  <a:schemeClr val="accent1"/>
                </a:solidFill>
              </a:rPr>
              <a:t>international </a:t>
            </a:r>
            <a:r>
              <a:rPr lang="en-US" sz="4200" dirty="0" err="1">
                <a:solidFill>
                  <a:schemeClr val="accent1"/>
                </a:solidFill>
              </a:rPr>
              <a:t>standardisation</a:t>
            </a:r>
            <a:r>
              <a:rPr lang="en-US" sz="4200" dirty="0">
                <a:solidFill>
                  <a:schemeClr val="accent1"/>
                </a:solidFill>
              </a:rPr>
              <a:t> effort in </a:t>
            </a:r>
            <a:br>
              <a:rPr lang="en-US" sz="4200" dirty="0">
                <a:solidFill>
                  <a:schemeClr val="accent1"/>
                </a:solidFill>
              </a:rPr>
            </a:br>
            <a:r>
              <a:rPr lang="en-US" sz="4200" dirty="0">
                <a:solidFill>
                  <a:schemeClr val="accent1"/>
                </a:solidFill>
              </a:rPr>
              <a:t>technical validation of photoacoustic imaging</a:t>
            </a:r>
            <a:endParaRPr lang="en-US" sz="27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81504" y="3909839"/>
            <a:ext cx="8628993" cy="1340074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rgbClr val="000000"/>
                </a:solidFill>
                <a:latin typeface="+mj-lt"/>
              </a:rPr>
              <a:t>Jeff Bamber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1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2200" b="1" u="sng" dirty="0">
                <a:solidFill>
                  <a:srgbClr val="000000"/>
                </a:solidFill>
                <a:latin typeface="+mj-lt"/>
              </a:rPr>
              <a:t>Sarah E. Bohndiek</a:t>
            </a:r>
            <a:r>
              <a:rPr lang="en-US" sz="2200" b="1" baseline="30000" dirty="0">
                <a:solidFill>
                  <a:srgbClr val="000000"/>
                </a:solidFill>
                <a:latin typeface="+mj-lt"/>
              </a:rPr>
              <a:t>2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Richard Bouchard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3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Kimberly Briggman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4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Joanna Brunker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2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Adrien Desjardins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5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2200" dirty="0" err="1">
                <a:solidFill>
                  <a:srgbClr val="000000"/>
                </a:solidFill>
                <a:latin typeface="+mj-lt"/>
              </a:rPr>
              <a:t>Jeeseong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 Hwang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4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James Joseph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2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2200" dirty="0" err="1">
                <a:solidFill>
                  <a:srgbClr val="000000"/>
                </a:solidFill>
                <a:latin typeface="+mj-lt"/>
              </a:rPr>
              <a:t>Efthymios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 Maneas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5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Mark Pagel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3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Geoff Parker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6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2200" dirty="0" err="1">
                <a:solidFill>
                  <a:srgbClr val="000000"/>
                </a:solidFill>
                <a:latin typeface="+mj-lt"/>
              </a:rPr>
              <a:t>Srinath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 Rajagopal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7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2200" dirty="0" err="1">
                <a:solidFill>
                  <a:srgbClr val="000000"/>
                </a:solidFill>
                <a:latin typeface="+mj-lt"/>
              </a:rPr>
              <a:t>Wenfeng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 Xia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5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, </a:t>
            </a:r>
            <a:r>
              <a:rPr lang="en-US" sz="2200" dirty="0" err="1">
                <a:solidFill>
                  <a:srgbClr val="000000"/>
                </a:solidFill>
                <a:latin typeface="+mj-lt"/>
              </a:rPr>
              <a:t>Bajram</a:t>
            </a:r>
            <a:r>
              <a:rPr lang="en-US" sz="2200" dirty="0">
                <a:solidFill>
                  <a:srgbClr val="000000"/>
                </a:solidFill>
                <a:latin typeface="+mj-lt"/>
              </a:rPr>
              <a:t> Zeqiri</a:t>
            </a:r>
            <a:r>
              <a:rPr lang="en-US" sz="2200" baseline="30000" dirty="0">
                <a:solidFill>
                  <a:srgbClr val="000000"/>
                </a:solidFill>
                <a:latin typeface="+mj-lt"/>
              </a:rPr>
              <a:t>7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2A61F18C-9493-D548-8923-2DC5409114C5}"/>
              </a:ext>
            </a:extLst>
          </p:cNvPr>
          <p:cNvSpPr txBox="1">
            <a:spLocks/>
          </p:cNvSpPr>
          <p:nvPr/>
        </p:nvSpPr>
        <p:spPr>
          <a:xfrm>
            <a:off x="2322786" y="5691355"/>
            <a:ext cx="7546428" cy="1024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000000"/>
                </a:solidFill>
                <a:latin typeface="+mj-lt"/>
              </a:rPr>
              <a:t>(1) Institute of Cancer Research, UK; (2) University of Cambridge, UK; (3) MD Anderson Cancer Center, USA; (4) NIST, USA; (5) University College London, UK; (6) University of Manchester, UK; (7) NPL, UK</a:t>
            </a: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10"/>
    </mc:Choice>
    <mc:Fallback xmlns="">
      <p:transition spd="slow" advTm="1711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6CF0442-3B11-F34B-9733-F62801E2FF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Material considerations include:</a:t>
            </a:r>
          </a:p>
          <a:p>
            <a:pPr lvl="1"/>
            <a:r>
              <a:rPr lang="en-GB" dirty="0"/>
              <a:t>Ease of purchase and/or fabrication;</a:t>
            </a:r>
          </a:p>
          <a:p>
            <a:pPr lvl="1"/>
            <a:r>
              <a:rPr lang="en-GB" dirty="0"/>
              <a:t>Ability to tailor properties according to a standard recipe.</a:t>
            </a:r>
          </a:p>
          <a:p>
            <a:r>
              <a:rPr lang="en-GB" dirty="0"/>
              <a:t>Biomimetic (tissue mimicking) phantoms:</a:t>
            </a:r>
          </a:p>
          <a:p>
            <a:pPr lvl="1"/>
            <a:r>
              <a:rPr lang="en-GB" dirty="0"/>
              <a:t>Ability to recapitulate precise optical and acoustic properties of different tissues of interest (customisable formula);</a:t>
            </a:r>
          </a:p>
          <a:p>
            <a:pPr lvl="1"/>
            <a:r>
              <a:rPr lang="en-GB" dirty="0"/>
              <a:t>Ability to mimic the photoacoustic biomarker of interest e.g. through tailored spectral properties.</a:t>
            </a:r>
          </a:p>
          <a:p>
            <a:r>
              <a:rPr lang="en-GB" dirty="0"/>
              <a:t>Physiological (functional) phantoms:</a:t>
            </a:r>
          </a:p>
          <a:p>
            <a:pPr lvl="1"/>
            <a:r>
              <a:rPr lang="en-GB" dirty="0"/>
              <a:t>Ability to recapitulate precise modulation of the photoacoustic biomarker of interest e.g. through online modification of spectral properties.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04243F-2C00-0742-8CC8-C12E5CE30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9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FBB25C6-CD94-AC4D-BCA3-96C7729D1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 of accuracy requires materials with appropriate capability to tune for tissue-like 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070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615136B-BD80-4C46-86A9-C97513C6B609}"/>
              </a:ext>
            </a:extLst>
          </p:cNvPr>
          <p:cNvGrpSpPr/>
          <p:nvPr/>
        </p:nvGrpSpPr>
        <p:grpSpPr>
          <a:xfrm>
            <a:off x="2403183" y="277773"/>
            <a:ext cx="7548536" cy="6072483"/>
            <a:chOff x="2403183" y="-210965"/>
            <a:chExt cx="7548536" cy="607248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3520010-7744-6543-9514-45EB98DB55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53"/>
            <a:stretch/>
          </p:blipFill>
          <p:spPr>
            <a:xfrm>
              <a:off x="2447401" y="-210965"/>
              <a:ext cx="7297200" cy="607248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709C955-62F9-D540-8E5B-90638A38334E}"/>
                </a:ext>
              </a:extLst>
            </p:cNvPr>
            <p:cNvSpPr/>
            <p:nvPr/>
          </p:nvSpPr>
          <p:spPr>
            <a:xfrm>
              <a:off x="2403183" y="3792137"/>
              <a:ext cx="7548536" cy="14557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7571BA3-D6EE-C54D-AD6C-AA113AC0D5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5" t="29721" r="60435" b="48927"/>
            <a:stretch/>
          </p:blipFill>
          <p:spPr>
            <a:xfrm>
              <a:off x="8087741" y="3880740"/>
              <a:ext cx="1260011" cy="1254039"/>
            </a:xfrm>
            <a:prstGeom prst="rect">
              <a:avLst/>
            </a:prstGeom>
            <a:ln w="38100">
              <a:solidFill>
                <a:schemeClr val="accent4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E6B30C0-CA52-E342-A71B-DA34065307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715" t="-5650" r="52974" b="-3169"/>
            <a:stretch/>
          </p:blipFill>
          <p:spPr>
            <a:xfrm>
              <a:off x="6362142" y="3877377"/>
              <a:ext cx="1218718" cy="1258336"/>
            </a:xfrm>
            <a:prstGeom prst="rect">
              <a:avLst/>
            </a:prstGeom>
            <a:ln w="38100">
              <a:solidFill>
                <a:schemeClr val="accent6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199EF66-5D77-9744-BC17-314DC1DF96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945" t="-4065" r="-5278" b="-4608"/>
            <a:stretch/>
          </p:blipFill>
          <p:spPr>
            <a:xfrm>
              <a:off x="4628951" y="3878311"/>
              <a:ext cx="1226311" cy="1256469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7242244-3D48-7245-8D7E-B20DB06110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706" t="5498" r="40058" b="56600"/>
            <a:stretch/>
          </p:blipFill>
          <p:spPr>
            <a:xfrm>
              <a:off x="2882188" y="3876545"/>
              <a:ext cx="1239883" cy="1260000"/>
            </a:xfrm>
            <a:prstGeom prst="rect">
              <a:avLst/>
            </a:prstGeom>
            <a:ln w="38100">
              <a:solidFill>
                <a:schemeClr val="accent2"/>
              </a:solidFill>
            </a:ln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2E39D9-26EB-EC46-9D8E-928712CEC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10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316507A-369C-A043-8517-BE6F1E570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Phantom formulations must be scalable across different resolutions 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12BACC-9CFD-DC45-9C14-E8599135E184}"/>
              </a:ext>
            </a:extLst>
          </p:cNvPr>
          <p:cNvSpPr txBox="1"/>
          <p:nvPr/>
        </p:nvSpPr>
        <p:spPr>
          <a:xfrm>
            <a:off x="0" y="6581001"/>
            <a:ext cx="83704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Abeyakoon</a:t>
            </a:r>
            <a:r>
              <a:rPr lang="en-US" sz="1200" dirty="0"/>
              <a:t> et al (2018) in prep; </a:t>
            </a:r>
            <a:r>
              <a:rPr lang="en-US" sz="1200" dirty="0" err="1"/>
              <a:t>Quiros</a:t>
            </a:r>
            <a:r>
              <a:rPr lang="en-US" sz="1200" dirty="0"/>
              <a:t>-Gonzalez et al (2018) Br J Cancer; Omar et al (2015) </a:t>
            </a:r>
            <a:r>
              <a:rPr lang="en-US" sz="1200" i="1" dirty="0"/>
              <a:t>Neoplasia</a:t>
            </a:r>
            <a:r>
              <a:rPr lang="en-US" sz="1200" dirty="0"/>
              <a:t>; </a:t>
            </a:r>
            <a:r>
              <a:rPr lang="en-US" sz="1200" dirty="0" err="1"/>
              <a:t>Jathoul</a:t>
            </a:r>
            <a:r>
              <a:rPr lang="en-US" sz="1200" dirty="0"/>
              <a:t> et al (2015) Nat Phot. </a:t>
            </a:r>
          </a:p>
        </p:txBody>
      </p:sp>
    </p:spTree>
    <p:extLst>
      <p:ext uri="{BB962C8B-B14F-4D97-AF65-F5344CB8AC3E}">
        <p14:creationId xmlns:p14="http://schemas.microsoft.com/office/powerpoint/2010/main" val="3066127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905505-FDC2-C544-A284-BAD141272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B59960-2ACF-584D-820D-56C552B9F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Phantom formulations must also be applicable across different geometries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0017FB-2EBE-D244-8991-F6BDAB7C0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424" y="1395464"/>
            <a:ext cx="6855153" cy="52561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587F0B-A870-E747-9F82-009FB8EC08F4}"/>
              </a:ext>
            </a:extLst>
          </p:cNvPr>
          <p:cNvSpPr txBox="1"/>
          <p:nvPr/>
        </p:nvSpPr>
        <p:spPr>
          <a:xfrm>
            <a:off x="0" y="6581001"/>
            <a:ext cx="20120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Wang &amp; Yao (2016) </a:t>
            </a:r>
            <a:r>
              <a:rPr lang="en-GB" sz="1200" i="1" dirty="0"/>
              <a:t>Nat Meth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085864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501C06F-31ED-2D4B-BDFC-B5DC66902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create widely accepted phantoms for use with preclinical and clinical photoacoustic imaging systems.</a:t>
            </a:r>
          </a:p>
          <a:p>
            <a:r>
              <a:rPr lang="en-US" dirty="0"/>
              <a:t>To use these phantoms in quantitative comparison of photoacoustic data:</a:t>
            </a:r>
          </a:p>
          <a:p>
            <a:pPr lvl="1"/>
            <a:r>
              <a:rPr lang="en-US" dirty="0"/>
              <a:t>Acquired with different system designs;</a:t>
            </a:r>
          </a:p>
          <a:p>
            <a:pPr lvl="1"/>
            <a:r>
              <a:rPr lang="en-US" dirty="0" err="1"/>
              <a:t>Analysed</a:t>
            </a:r>
            <a:r>
              <a:rPr lang="en-US" dirty="0"/>
              <a:t> with different data reconstruction / spectral processing algorithms.</a:t>
            </a:r>
          </a:p>
          <a:p>
            <a:r>
              <a:rPr lang="en-GB" dirty="0"/>
              <a:t>T</a:t>
            </a:r>
            <a:r>
              <a:rPr lang="en-US" dirty="0"/>
              <a:t>o have a reference standard for new photoacoustic imaging instruments (to help with comparison of published results).</a:t>
            </a:r>
          </a:p>
          <a:p>
            <a:r>
              <a:rPr lang="en-US" dirty="0"/>
              <a:t>To provide open, publicly available, reference data sets for testing of data reconstruction / spectral processing algorithms.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6F083-F603-8C4D-AAA7-B6ECB4EFA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12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A6E46D2-ECBF-6249-9149-B37C01C32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Suggested goals of an international consortium standardisation effort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6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914E49-DEF3-574B-BB4F-FCD3DC6DE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Standardized recipes for background and target materials: </a:t>
            </a:r>
          </a:p>
          <a:p>
            <a:pPr lvl="1"/>
            <a:r>
              <a:rPr lang="en-US" dirty="0"/>
              <a:t>Proven reproducibility of the properties achieved with the recipe by independent methods and assessment across several sites;</a:t>
            </a:r>
          </a:p>
          <a:p>
            <a:pPr lvl="1"/>
            <a:r>
              <a:rPr lang="en-US" dirty="0"/>
              <a:t>Recipes aimed at precision evaluation and QA/QC;</a:t>
            </a:r>
          </a:p>
          <a:p>
            <a:pPr lvl="1"/>
            <a:r>
              <a:rPr lang="en-US" dirty="0"/>
              <a:t>Recipes aimed at accuracy evaluation.</a:t>
            </a:r>
          </a:p>
          <a:p>
            <a:r>
              <a:rPr lang="en-GB" dirty="0"/>
              <a:t>D</a:t>
            </a:r>
            <a:r>
              <a:rPr lang="en-US" dirty="0" err="1"/>
              <a:t>efined</a:t>
            </a:r>
            <a:r>
              <a:rPr lang="en-US" dirty="0"/>
              <a:t> reference wavelengths and system settings to evaluate performance criteria, with suggestions for acceptance windows.</a:t>
            </a:r>
          </a:p>
          <a:p>
            <a:r>
              <a:rPr lang="en-GB" dirty="0"/>
              <a:t>C</a:t>
            </a:r>
            <a:r>
              <a:rPr lang="en-US" dirty="0" err="1"/>
              <a:t>urated</a:t>
            </a:r>
            <a:r>
              <a:rPr lang="en-US" dirty="0"/>
              <a:t> open access data compiled from labs across the globe.</a:t>
            </a:r>
          </a:p>
          <a:p>
            <a:r>
              <a:rPr lang="en-GB" dirty="0"/>
              <a:t>Ultimately, we could aim to produce a series of consensus standard open access journal publications.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BF1B68-F35E-E342-8367-467281894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13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859F55-2EFA-374E-BEBC-1B447058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Expected outcomes of an international consortium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17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27112B-D807-9240-B012-ECF38D10A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04" y="2730638"/>
            <a:ext cx="11470106" cy="2258805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/>
              <a:t>If you would like to be involved in the proposed consortium effort, either by developing and testing materials / recipes, or imaging pre-fabricated phantoms at your Institution, please contact </a:t>
            </a:r>
            <a:r>
              <a:rPr lang="en-GB" dirty="0">
                <a:hlinkClick r:id="rId2"/>
              </a:rPr>
              <a:t>seb53@cam.ac.uk</a:t>
            </a:r>
            <a:r>
              <a:rPr lang="en-GB" dirty="0"/>
              <a:t> or see me at the end of the session.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24C3AE-C7DB-1440-9D80-B73904B73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787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D91A901-621F-D64C-837E-B7CB9D3EF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0" y="2308683"/>
            <a:ext cx="3398807" cy="4504845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BC2792F-395F-2644-BCB4-4BC273554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86448" cy="4351338"/>
          </a:xfrm>
        </p:spPr>
        <p:txBody>
          <a:bodyPr/>
          <a:lstStyle/>
          <a:p>
            <a:pPr>
              <a:spcBef>
                <a:spcPct val="20000"/>
              </a:spcBef>
              <a:defRPr/>
            </a:pPr>
            <a:r>
              <a:rPr lang="en-GB" dirty="0"/>
              <a:t>A biomarker is: </a:t>
            </a:r>
            <a:r>
              <a:rPr lang="en-GB" i="1" dirty="0"/>
              <a:t>‘a defined characteristic that is measured as an indicator</a:t>
            </a:r>
            <a:r>
              <a:rPr lang="en-GB" dirty="0"/>
              <a:t> </a:t>
            </a:r>
            <a:r>
              <a:rPr lang="en-GB" i="1" dirty="0"/>
              <a:t>of normal biological processes, pathogenic processes or responses to an exposure or intervention, including therapeutic interventions’</a:t>
            </a:r>
          </a:p>
          <a:p>
            <a:pPr>
              <a:spcBef>
                <a:spcPct val="20000"/>
              </a:spcBef>
              <a:defRPr/>
            </a:pPr>
            <a:r>
              <a:rPr lang="en-GB" dirty="0"/>
              <a:t>Molecular, histologic, radiographic or physiologic characteristics are examples of biomarkers</a:t>
            </a:r>
          </a:p>
          <a:p>
            <a:pPr lvl="1">
              <a:spcBef>
                <a:spcPct val="20000"/>
              </a:spcBef>
              <a:defRPr/>
            </a:pPr>
            <a:r>
              <a:rPr lang="en-GB" dirty="0"/>
              <a:t>E.g. total haemoglobin concentration [</a:t>
            </a:r>
            <a:r>
              <a:rPr lang="en-GB" dirty="0" err="1"/>
              <a:t>mM</a:t>
            </a:r>
            <a:r>
              <a:rPr lang="en-GB" dirty="0"/>
              <a:t>], haemoglobin oxygen saturation (%)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3D7212-F305-9348-8AFD-EA355D5A6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BB09D97-C027-6049-8E80-6DDE748D1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should we care about standardisation?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63EE7E-CB20-D54E-A8FC-2F3381A9A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1329" y="119952"/>
            <a:ext cx="1670039" cy="20875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1C82DB-5A81-0E4B-A3F8-6E57F6D00B40}"/>
              </a:ext>
            </a:extLst>
          </p:cNvPr>
          <p:cNvSpPr txBox="1"/>
          <p:nvPr/>
        </p:nvSpPr>
        <p:spPr>
          <a:xfrm>
            <a:off x="0" y="6548883"/>
            <a:ext cx="5327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http://www.ncbi.nlm.nih.gov/books/NBK326791; </a:t>
            </a:r>
            <a:r>
              <a:rPr lang="en-US" sz="1400" dirty="0"/>
              <a:t>Poste (2011) </a:t>
            </a:r>
            <a:r>
              <a:rPr lang="en-US" sz="1400" i="1" dirty="0"/>
              <a:t>Nature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914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F5CF03-1010-EA4C-8420-2891146CC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8EF146E-D45B-A546-B970-C6F866B41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imaging biomarker roadmap provides a pathway for clinical translation of new biomarkers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202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5283C2-9E4A-F247-A99E-B08CD737F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CA2C62-FD46-6047-8614-357F6CC56856}"/>
              </a:ext>
            </a:extLst>
          </p:cNvPr>
          <p:cNvSpPr txBox="1"/>
          <p:nvPr/>
        </p:nvSpPr>
        <p:spPr>
          <a:xfrm>
            <a:off x="0" y="6396335"/>
            <a:ext cx="2103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O’Connor </a:t>
            </a:r>
            <a:r>
              <a:rPr lang="en-US" sz="1200" i="1" dirty="0">
                <a:latin typeface="Calibri" charset="0"/>
                <a:ea typeface="Calibri" charset="0"/>
                <a:cs typeface="Calibri" charset="0"/>
              </a:rPr>
              <a:t>et al 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(2017) </a:t>
            </a:r>
            <a:r>
              <a:rPr lang="en-US" sz="1200" i="1" dirty="0">
                <a:latin typeface="Calibri" charset="0"/>
                <a:ea typeface="Calibri" charset="0"/>
                <a:cs typeface="Calibri" charset="0"/>
              </a:rPr>
              <a:t>Nat Rev </a:t>
            </a:r>
            <a:r>
              <a:rPr lang="en-US" sz="1200" i="1" dirty="0" err="1">
                <a:latin typeface="Calibri" charset="0"/>
                <a:ea typeface="Calibri" charset="0"/>
                <a:cs typeface="Calibri" charset="0"/>
              </a:rPr>
              <a:t>Clin</a:t>
            </a:r>
            <a:r>
              <a:rPr lang="en-US" sz="1200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200" i="1" dirty="0" err="1">
                <a:latin typeface="Calibri" charset="0"/>
                <a:ea typeface="Calibri" charset="0"/>
                <a:cs typeface="Calibri" charset="0"/>
              </a:rPr>
              <a:t>Onc</a:t>
            </a:r>
            <a:r>
              <a:rPr lang="en-US" sz="1200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GB" sz="1200" b="1" dirty="0">
                <a:latin typeface="Calibri" charset="0"/>
                <a:ea typeface="Calibri" charset="0"/>
                <a:cs typeface="Calibri" charset="0"/>
              </a:rPr>
              <a:t>14 </a:t>
            </a:r>
            <a:r>
              <a:rPr lang="en-GB" sz="1200" dirty="0">
                <a:latin typeface="Calibri" charset="0"/>
                <a:ea typeface="Calibri" charset="0"/>
                <a:cs typeface="Calibri" charset="0"/>
              </a:rPr>
              <a:t>3 169-186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AF873-6994-B14B-AE50-C192F4734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996" y="0"/>
            <a:ext cx="4088008" cy="6858000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5B966731-B550-AE4B-BEFD-841E7E8F353A}"/>
              </a:ext>
            </a:extLst>
          </p:cNvPr>
          <p:cNvSpPr/>
          <p:nvPr/>
        </p:nvSpPr>
        <p:spPr>
          <a:xfrm>
            <a:off x="3612612" y="2746367"/>
            <a:ext cx="1343622" cy="4609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5B8BA11-3434-4649-BC94-8630F543BAB0}"/>
              </a:ext>
            </a:extLst>
          </p:cNvPr>
          <p:cNvSpPr/>
          <p:nvPr/>
        </p:nvSpPr>
        <p:spPr>
          <a:xfrm>
            <a:off x="4827953" y="1008581"/>
            <a:ext cx="2939970" cy="729205"/>
          </a:xfrm>
          <a:prstGeom prst="ellipse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5B7078BD-706E-0D45-AFD2-E757055B3BCD}"/>
              </a:ext>
            </a:extLst>
          </p:cNvPr>
          <p:cNvSpPr/>
          <p:nvPr/>
        </p:nvSpPr>
        <p:spPr>
          <a:xfrm>
            <a:off x="3590625" y="6009758"/>
            <a:ext cx="1343622" cy="46096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9FF0BB-D6AE-4A4B-9C6B-1953B8443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4" descr="nrclinonc.2016.162-f1.jpg">
            <a:extLst>
              <a:ext uri="{FF2B5EF4-FFF2-40B4-BE49-F238E27FC236}">
                <a16:creationId xmlns:a16="http://schemas.microsoft.com/office/drawing/2014/main" id="{A4AE5B2D-A435-ED42-B922-CEE821C4EF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00"/>
          <a:stretch/>
        </p:blipFill>
        <p:spPr bwMode="auto">
          <a:xfrm>
            <a:off x="1006416" y="582788"/>
            <a:ext cx="10179169" cy="5904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43CFC2-DEEA-DE43-8581-266D66294A15}"/>
              </a:ext>
            </a:extLst>
          </p:cNvPr>
          <p:cNvSpPr txBox="1"/>
          <p:nvPr/>
        </p:nvSpPr>
        <p:spPr>
          <a:xfrm>
            <a:off x="0" y="6581001"/>
            <a:ext cx="43649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O’Connor </a:t>
            </a:r>
            <a:r>
              <a:rPr lang="en-US" sz="1200" i="1" dirty="0">
                <a:latin typeface="Calibri" charset="0"/>
                <a:ea typeface="Calibri" charset="0"/>
                <a:cs typeface="Calibri" charset="0"/>
              </a:rPr>
              <a:t>et al 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(2017) </a:t>
            </a:r>
            <a:r>
              <a:rPr lang="en-US" sz="1200" i="1" dirty="0">
                <a:latin typeface="Calibri" charset="0"/>
                <a:ea typeface="Calibri" charset="0"/>
                <a:cs typeface="Calibri" charset="0"/>
              </a:rPr>
              <a:t>Nat Rev </a:t>
            </a:r>
            <a:r>
              <a:rPr lang="en-US" sz="1200" i="1" dirty="0" err="1">
                <a:latin typeface="Calibri" charset="0"/>
                <a:ea typeface="Calibri" charset="0"/>
                <a:cs typeface="Calibri" charset="0"/>
              </a:rPr>
              <a:t>Clin</a:t>
            </a:r>
            <a:r>
              <a:rPr lang="en-US" sz="1200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200" i="1" dirty="0" err="1">
                <a:latin typeface="Calibri" charset="0"/>
                <a:ea typeface="Calibri" charset="0"/>
                <a:cs typeface="Calibri" charset="0"/>
              </a:rPr>
              <a:t>Onc</a:t>
            </a:r>
            <a:r>
              <a:rPr lang="en-US" sz="1200" i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GB" sz="1200" b="1" dirty="0">
                <a:latin typeface="Calibri" charset="0"/>
                <a:ea typeface="Calibri" charset="0"/>
                <a:cs typeface="Calibri" charset="0"/>
              </a:rPr>
              <a:t>14 </a:t>
            </a:r>
            <a:r>
              <a:rPr lang="en-GB" sz="1200" dirty="0">
                <a:latin typeface="Calibri" charset="0"/>
                <a:ea typeface="Calibri" charset="0"/>
                <a:cs typeface="Calibri" charset="0"/>
              </a:rPr>
              <a:t>3 169-186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42411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6F4A06-9AC8-F249-807A-E4FD849A8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815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u="sng" dirty="0"/>
              <a:t>Technical Aim</a:t>
            </a:r>
            <a:r>
              <a:rPr lang="en-US" dirty="0"/>
              <a:t>:</a:t>
            </a:r>
            <a:r>
              <a:rPr lang="en-US" b="1" dirty="0"/>
              <a:t> </a:t>
            </a:r>
            <a:r>
              <a:rPr lang="en-US" dirty="0"/>
              <a:t>Ensure imaging biomarker workflow is robustly available anywhere it is needed, giving comparable results </a:t>
            </a:r>
          </a:p>
          <a:p>
            <a:r>
              <a:rPr lang="en-US" b="1" dirty="0"/>
              <a:t>Precision: </a:t>
            </a:r>
            <a:r>
              <a:rPr lang="en-US" dirty="0"/>
              <a:t>Repeatability (same subject, same scanner, same operator, short interval) and reproducibility (comparable subjects, different scanner make/model, </a:t>
            </a:r>
            <a:r>
              <a:rPr lang="en-US" dirty="0" err="1"/>
              <a:t>centres</a:t>
            </a:r>
            <a:r>
              <a:rPr lang="en-US" dirty="0"/>
              <a:t>).</a:t>
            </a:r>
          </a:p>
          <a:p>
            <a:r>
              <a:rPr lang="en-GB" b="1" dirty="0"/>
              <a:t>Accuracy: </a:t>
            </a:r>
            <a:r>
              <a:rPr lang="en-GB" dirty="0"/>
              <a:t>Faithful recapitulation of the expected signal.</a:t>
            </a:r>
            <a:endParaRPr lang="en-US" dirty="0"/>
          </a:p>
          <a:p>
            <a:r>
              <a:rPr lang="en-US" b="1" dirty="0"/>
              <a:t>Availability: </a:t>
            </a:r>
            <a:r>
              <a:rPr lang="en-US" dirty="0"/>
              <a:t>Including considerations of:</a:t>
            </a:r>
          </a:p>
          <a:p>
            <a:pPr lvl="1"/>
            <a:r>
              <a:rPr lang="en-US" dirty="0"/>
              <a:t>legal/IP impediment;</a:t>
            </a:r>
          </a:p>
          <a:p>
            <a:pPr lvl="1"/>
            <a:r>
              <a:rPr lang="en-US" dirty="0"/>
              <a:t>ethical impediment.</a:t>
            </a:r>
          </a:p>
          <a:p>
            <a:r>
              <a:rPr lang="en-US" b="1" dirty="0"/>
              <a:t>Tolerability: </a:t>
            </a:r>
            <a:r>
              <a:rPr lang="en-US" dirty="0"/>
              <a:t>For patients and clinicians.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6B885A-1C1D-5742-BF68-A6CDA8E7C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7F3481C-DAFC-314E-9BDB-EE2FDB354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overcome the translational gaps, proper technical validation is needed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0F770F-9A80-5540-A7CB-7CF5B936536C}"/>
              </a:ext>
            </a:extLst>
          </p:cNvPr>
          <p:cNvSpPr txBox="1"/>
          <p:nvPr/>
        </p:nvSpPr>
        <p:spPr>
          <a:xfrm rot="20861946">
            <a:off x="9689107" y="3831309"/>
            <a:ext cx="22832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Doesn’t tell you anything about whether it’s medically or biologically useful!</a:t>
            </a:r>
          </a:p>
        </p:txBody>
      </p:sp>
    </p:spTree>
    <p:extLst>
      <p:ext uri="{BB962C8B-B14F-4D97-AF65-F5344CB8AC3E}">
        <p14:creationId xmlns:p14="http://schemas.microsoft.com/office/powerpoint/2010/main" val="71590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DF9B9DF-7F45-1F44-A38A-6001ABB42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815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Biology Aim</a:t>
            </a:r>
            <a:r>
              <a:rPr lang="en-US" b="1" dirty="0"/>
              <a:t>: </a:t>
            </a:r>
            <a:r>
              <a:rPr lang="en-US" dirty="0"/>
              <a:t>Ensure imaging biomarker reflects the biology </a:t>
            </a:r>
          </a:p>
          <a:p>
            <a:r>
              <a:rPr lang="en-US" dirty="0"/>
              <a:t>E.g. therapy-induced change in imaging biomarker faithfully reflects therapy-induced change in underlying pathology.</a:t>
            </a:r>
          </a:p>
          <a:p>
            <a:pPr marL="0" indent="0">
              <a:buNone/>
            </a:pPr>
            <a:r>
              <a:rPr lang="en-US" b="1" u="sng" dirty="0"/>
              <a:t>Clinical Aim</a:t>
            </a:r>
            <a:r>
              <a:rPr lang="en-US" b="1" dirty="0"/>
              <a:t>: </a:t>
            </a:r>
            <a:r>
              <a:rPr lang="en-US" dirty="0"/>
              <a:t>Ensure imaging biomarker forecasts patient outcome</a:t>
            </a:r>
          </a:p>
          <a:p>
            <a:r>
              <a:rPr lang="en-US" dirty="0"/>
              <a:t>E.g. imaging biomarker (plus clinical status) improves forecast of outcome, compared with forecast based on clinical status alone</a:t>
            </a:r>
          </a:p>
          <a:p>
            <a:r>
              <a:rPr lang="en-US" dirty="0"/>
              <a:t>Use Bradford Hill criteria where you haven’t (yet) got decent outcome data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0CE1DE-A758-E24D-ADDB-C72A1BDE0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8B19EDA-64D9-4144-87FE-3FBE3D508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Biological and clinical validation should be performed in parallel with technical validation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57DAA6-9E62-4944-869D-3FFE9CCCB2DF}"/>
              </a:ext>
            </a:extLst>
          </p:cNvPr>
          <p:cNvSpPr txBox="1"/>
          <p:nvPr/>
        </p:nvSpPr>
        <p:spPr>
          <a:xfrm rot="21161688">
            <a:off x="3343561" y="5533250"/>
            <a:ext cx="5488835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Doesn’t tell you whether it’s feasible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Doesn’t tell you whether it’s a cost-effective option!</a:t>
            </a:r>
          </a:p>
        </p:txBody>
      </p:sp>
    </p:spTree>
    <p:extLst>
      <p:ext uri="{BB962C8B-B14F-4D97-AF65-F5344CB8AC3E}">
        <p14:creationId xmlns:p14="http://schemas.microsoft.com/office/powerpoint/2010/main" val="246527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62BE6E-0195-1443-AF73-5DB2F807D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Materials should ideally be:</a:t>
            </a:r>
          </a:p>
          <a:p>
            <a:pPr lvl="1"/>
            <a:r>
              <a:rPr lang="en-GB" dirty="0"/>
              <a:t>Safe to prepare and handle without specialist facilities;</a:t>
            </a:r>
          </a:p>
          <a:p>
            <a:pPr lvl="1"/>
            <a:r>
              <a:rPr lang="en-GB" dirty="0"/>
              <a:t>Widely available from commercial chemical vendors, with known within / between batch variation.</a:t>
            </a:r>
          </a:p>
          <a:p>
            <a:r>
              <a:rPr lang="en-GB" dirty="0"/>
              <a:t>Properties of the materials to be considered include:</a:t>
            </a:r>
          </a:p>
          <a:p>
            <a:pPr lvl="1"/>
            <a:r>
              <a:rPr lang="en-GB" dirty="0"/>
              <a:t>Optical absorption and scattering;</a:t>
            </a:r>
          </a:p>
          <a:p>
            <a:pPr lvl="1"/>
            <a:r>
              <a:rPr lang="en-GB" dirty="0"/>
              <a:t>Speed of sound, acoustic attenuation and backscatter;</a:t>
            </a:r>
          </a:p>
          <a:p>
            <a:pPr lvl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C0ABF5-DF9E-5A44-93D8-3AB7A2A69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B508CD-B051-CD43-A6B4-8416D31AF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 perform thorough technical validation studies, well characterised test objects are essential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71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842CFA-9E10-E24D-BC72-9D34A855B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Material considerations include:</a:t>
            </a:r>
          </a:p>
          <a:p>
            <a:pPr lvl="1"/>
            <a:r>
              <a:rPr lang="en-GB" dirty="0"/>
              <a:t>Ease of purchase and/or fabrication;</a:t>
            </a:r>
          </a:p>
          <a:p>
            <a:pPr lvl="1"/>
            <a:r>
              <a:rPr lang="en-GB" dirty="0"/>
              <a:t>Ease of cleaning and/or maintenance;</a:t>
            </a:r>
          </a:p>
          <a:p>
            <a:pPr lvl="1"/>
            <a:r>
              <a:rPr lang="en-GB" dirty="0"/>
              <a:t>Long term durability;</a:t>
            </a:r>
          </a:p>
          <a:p>
            <a:pPr lvl="1"/>
            <a:r>
              <a:rPr lang="en-GB" dirty="0"/>
              <a:t>Potential for annual re-calibration … </a:t>
            </a:r>
            <a:r>
              <a:rPr lang="en-GB" dirty="0" err="1"/>
              <a:t>etc</a:t>
            </a:r>
            <a:endParaRPr lang="en-GB" dirty="0"/>
          </a:p>
          <a:p>
            <a:r>
              <a:rPr lang="en-GB" dirty="0"/>
              <a:t>Performance considerations include having the ability to test:</a:t>
            </a:r>
          </a:p>
          <a:p>
            <a:pPr lvl="1"/>
            <a:r>
              <a:rPr lang="en-GB" dirty="0"/>
              <a:t>Spatial resolution;</a:t>
            </a:r>
          </a:p>
          <a:p>
            <a:pPr lvl="1"/>
            <a:r>
              <a:rPr lang="en-GB" dirty="0"/>
              <a:t>Field of view;</a:t>
            </a:r>
          </a:p>
          <a:p>
            <a:pPr lvl="1"/>
            <a:r>
              <a:rPr lang="en-GB" dirty="0"/>
              <a:t>Sensitivity;</a:t>
            </a:r>
          </a:p>
          <a:p>
            <a:pPr lvl="1"/>
            <a:r>
              <a:rPr lang="en-GB" dirty="0"/>
              <a:t>Specific criteria e.g. laser output (integrate power meter?)… </a:t>
            </a:r>
            <a:r>
              <a:rPr lang="en-GB" dirty="0" err="1"/>
              <a:t>etc</a:t>
            </a:r>
            <a:endParaRPr lang="en-GB" dirty="0"/>
          </a:p>
          <a:p>
            <a:pPr lvl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C5FA21-D6A3-FF40-9665-1083FBE26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6B53-854B-3446-B775-3F8961FA9A8C}" type="slidenum">
              <a:rPr lang="en-US" smtClean="0"/>
              <a:t>8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153DA4-B79C-124F-8516-FBA65F9F0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Evaluation of precision requires stable materials that can be easily handled and re-used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58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17311</TotalTime>
  <Words>1097</Words>
  <Application>Microsoft Macintosh PowerPoint</Application>
  <PresentationFormat>Widescreen</PresentationFormat>
  <Paragraphs>99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Proposal for an  international standardisation effort in  technical validation of photoacoustic imaging</vt:lpstr>
      <vt:lpstr>Why should we care about standardisation?</vt:lpstr>
      <vt:lpstr>The imaging biomarker roadmap provides a pathway for clinical translation of new biomarkers</vt:lpstr>
      <vt:lpstr>PowerPoint Presentation</vt:lpstr>
      <vt:lpstr>PowerPoint Presentation</vt:lpstr>
      <vt:lpstr>To overcome the translational gaps, proper technical validation is needed</vt:lpstr>
      <vt:lpstr>Biological and clinical validation should be performed in parallel with technical validation</vt:lpstr>
      <vt:lpstr>To perform thorough technical validation studies, well characterised test objects are essential</vt:lpstr>
      <vt:lpstr>Evaluation of precision requires stable materials that can be easily handled and re-used </vt:lpstr>
      <vt:lpstr>Evaluation of accuracy requires materials with appropriate capability to tune for tissue-like properties</vt:lpstr>
      <vt:lpstr>Phantom formulations must be scalable across different resolutions </vt:lpstr>
      <vt:lpstr>Phantom formulations must also be applicable across different geometries </vt:lpstr>
      <vt:lpstr>Suggested goals of an international consortium standardisation effort</vt:lpstr>
      <vt:lpstr>Expected outcomes of an international consortium approach</vt:lpstr>
      <vt:lpstr>If you would like to be involved in the proposed consortium effort, either by developing and testing materials / recipes, or imaging pre-fabricated phantoms at your Institution, please contact seb53@cam.ac.uk or see me at the end of the session.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Shedding new light on the  tumour microenvironment  using photoacoustic imaging  ERC Panel LS7, Proposal #771495 ‘LightUpCancer’</dc:title>
  <dc:creator>Sarah Bohndiek</dc:creator>
  <cp:lastModifiedBy>Sarah Bohndiek</cp:lastModifiedBy>
  <cp:revision>273</cp:revision>
  <cp:lastPrinted>2017-09-26T08:30:24Z</cp:lastPrinted>
  <dcterms:created xsi:type="dcterms:W3CDTF">2017-08-15T13:53:34Z</dcterms:created>
  <dcterms:modified xsi:type="dcterms:W3CDTF">2018-02-22T16:42:42Z</dcterms:modified>
</cp:coreProperties>
</file>

<file path=docProps/thumbnail.jpeg>
</file>